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9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19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00"/>
    <a:srgbClr val="FF0000"/>
    <a:srgbClr val="A31E34"/>
    <a:srgbClr val="974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/>
    <p:restoredTop sz="46405"/>
  </p:normalViewPr>
  <p:slideViewPr>
    <p:cSldViewPr snapToGrid="0">
      <p:cViewPr varScale="1">
        <p:scale>
          <a:sx n="52" d="100"/>
          <a:sy n="52" d="100"/>
        </p:scale>
        <p:origin x="3240" y="184"/>
      </p:cViewPr>
      <p:guideLst>
        <p:guide orient="horz" pos="2664"/>
        <p:guide pos="1944"/>
      </p:guideLst>
    </p:cSldViewPr>
  </p:slideViewPr>
  <p:notesTextViewPr>
    <p:cViewPr>
      <p:scale>
        <a:sx n="235" d="100"/>
        <a:sy n="23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B740C-E93F-B640-A36C-F722C0B4DF12}" type="datetimeFigureOut">
              <a:rPr lang="en-US" smtClean="0"/>
              <a:t>7/1/23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DD94B-7074-AA43-9114-A447382A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9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NimbusRomNo9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3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9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6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7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7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0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1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DD94B-7074-AA43-9114-A447382A52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1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F5C01-4CBA-EB5E-FD12-74CAAC581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E60C9-09CB-0D69-E889-89C43948D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07231-42D3-33D1-1E70-5765864A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9BF6-524C-E141-87BB-BBFFC4D92B1B}" type="datetime1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98C3-E336-D0DD-0923-B6194482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36DF2-4AB5-C279-0773-205FCDDC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E066-3E16-7C63-1684-C5A6A4D6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334C1-C5D2-A22F-9841-82F044EB4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0935F-42AA-4566-4A46-335A4A49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C68-3A0E-6047-8E90-DE8F26E8DE84}" type="datetime1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FE2FE-B95F-45AA-C1CB-A7905717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887BD-4BD1-E509-F688-C9A1D6E9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9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7A738-9E98-9386-E93D-A99A4EC19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ABE60-9502-17EB-227C-B21249A1D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0C7C9-1BFF-AAE2-B5E4-D8135F23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FA62-7C4A-6A4B-B6C3-71805563F8E8}" type="datetime1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99253-C0F5-6940-F8FD-C9A32A2F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B4C12-3678-6E70-1704-5B20C21A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430B-ED62-374F-7B6F-D404EDCD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50009-58B6-DA0E-7D56-06AA5CFE7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A19-9CCA-1EB1-5392-1407231F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72F9-0EC3-7B45-AF1D-8E27D33BC802}" type="datetime1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97C52-E620-D97C-2778-D4263541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D2F4E-DD3F-F9E9-21ED-9863E41B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r>
              <a:rPr 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23926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546B-00C3-3FC4-A732-08851E8F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FD39B-201D-2756-87D6-ECFD4662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8A57E-3D16-498D-DF8C-08660616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CE63-2D54-2246-9457-C1E9FCA614DF}" type="datetime1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6813F-3385-82F0-74C3-30D332CD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239FB-5972-E61D-28C1-4E92EFAD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E91E-6C1C-0066-F118-F4FB40FD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1512-1D26-AB30-294E-543E26CEC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95B86-333A-E3E3-EDD1-F206E0314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C587C-E2A0-B05E-50C8-EB716D48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33A26-D7D8-4747-A2BC-4BAD7CCA44AB}" type="datetime1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42ED-C145-15FD-7A11-B58C2A67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69E2A-D617-2387-74C3-9C174A23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r>
              <a:rPr 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11874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DEC5-C355-8A32-5C02-E353361F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A02BA-7819-342D-C20A-A8DFE049D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78B20-3D49-1992-CFFE-C388057FA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2C5A7-B96A-AE4D-D9B3-87B575420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E5214-50CC-CB36-7DC0-3532A20EF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AEE38-3730-0E49-A83F-BD12C92C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71A7-454B-7542-B86D-E2DE8F671A92}" type="datetime1">
              <a:rPr lang="en-US" smtClean="0"/>
              <a:t>7/1/23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3CA435-CB56-2751-DC57-78B6400F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A2644F-DE78-CE2F-3136-6133F2AD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r>
              <a:rPr 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74038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E6B6-0D9B-5717-3A50-547047B6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860FD-0F29-6943-19DE-204B082D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17B8-61F7-1243-BE82-77C0971E214C}" type="datetime1">
              <a:rPr lang="en-US" smtClean="0"/>
              <a:t>7/1/23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B5992-AC65-53E3-A83D-66D3283A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81F60-AABB-B048-9825-CB442E04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0E5AC-0E7A-5797-BB25-7FC5EACD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923D-A126-4E48-9B1D-123C4EA853D5}" type="datetime1">
              <a:rPr lang="en-US" smtClean="0"/>
              <a:t>7/1/23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331FA-199E-E725-0346-694ADC90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8751C-7892-D1F5-B725-8E97DCDC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63AE-656B-6691-787D-C4E1D70A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D8684-402B-368C-3138-07507E77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48D94-C7A1-3AC7-A146-4C670F9E1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75162-653E-C602-FB63-3854C851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90E9-A46D-8640-98B4-B34FB408B947}" type="datetime1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BF956-EDE9-A7FA-D236-B83770DD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A77C4-80C1-AFFB-F0C5-21C12288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8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6233-6A3C-2889-B150-493CA68E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B15E3-34C3-EE8C-32B7-66FD0D215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FB2C5-4343-23CF-6A17-23507B163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152F1-E513-9BD0-86D8-FEF29AED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EF11-B68B-A24E-8160-3A9F37FD4647}" type="datetime1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815B7-99C0-0A60-E23C-956FDB32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73C22-95DA-0E9D-184F-CF2B920A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DC63E-13C0-C975-C13E-D95AF4B3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574EF-884D-F73B-F6D5-6A8C290C7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6EE13-8016-9155-7BAE-8E614FE33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3F4FA-8F47-9946-8338-A1F72E523E1A}" type="datetime1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D89B8-E655-7C83-9C29-50584C498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9CA5-5BFB-11E1-5E9A-438822958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C6A4-B204-EE45-8779-77FEC0F205D1}" type="slidenum">
              <a:rPr lang="en-US" smtClean="0"/>
              <a:t>‹#›</a:t>
            </a:fld>
            <a:r>
              <a:rPr 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9157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1BF2-D038-158E-5443-901D8B826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Counterfactual Identifiability of Bijective Causal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3CE3A-39B2-D343-14EE-14730FB83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A31E34"/>
                </a:solidFill>
              </a:rPr>
              <a:t>Arash Nasr-Esfahany, Mohammad Alizadeh, Devavrat Shah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C0BFE-444D-BC70-4D9F-1B22000C5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36" y="4871919"/>
            <a:ext cx="3472927" cy="7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44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55A4A-C3A8-898A-272C-980DF737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Streaming Simulation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CE07C-8290-AC8D-97EF-3D297BA25F23}"/>
              </a:ext>
            </a:extLst>
          </p:cNvPr>
          <p:cNvSpPr txBox="1"/>
          <p:nvPr/>
        </p:nvSpPr>
        <p:spPr>
          <a:xfrm>
            <a:off x="838199" y="6004123"/>
            <a:ext cx="92377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merican Typewriter" panose="02090604020004020304" pitchFamily="18" charset="77"/>
              </a:rPr>
              <a:t>CausalSim: A Causal Framework for Unbiased Trace-Driven Simulation [Alomar et. al., NSDI 2023]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70FEA79-35ED-A8DC-02EA-7A570600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9</a:t>
            </a:fld>
            <a:r>
              <a:rPr lang="en-US" dirty="0"/>
              <a:t>/10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ADA75C-0E2D-0AB5-6EA5-E9524613F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8550" y="1975644"/>
            <a:ext cx="9994900" cy="4051300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682D550-C6A4-9669-FB73-324FC2C70CDE}"/>
              </a:ext>
            </a:extLst>
          </p:cNvPr>
          <p:cNvSpPr/>
          <p:nvPr/>
        </p:nvSpPr>
        <p:spPr>
          <a:xfrm>
            <a:off x="9355015" y="3135101"/>
            <a:ext cx="1286038" cy="17622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BCCE-BA05-F384-DF05-6E9ED7CD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EC48D-3CBA-2F35-408E-823D950DA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Introduced </a:t>
            </a:r>
            <a:r>
              <a:rPr lang="en-US" dirty="0">
                <a:solidFill>
                  <a:srgbClr val="C00000"/>
                </a:solidFill>
              </a:rPr>
              <a:t>Bijective Causal Models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dirty="0"/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Established their </a:t>
            </a:r>
            <a:r>
              <a:rPr lang="en-US" dirty="0">
                <a:solidFill>
                  <a:srgbClr val="C00000"/>
                </a:solidFill>
              </a:rPr>
              <a:t>counterfactual identifiability</a:t>
            </a:r>
            <a:r>
              <a:rPr lang="en-US" dirty="0">
                <a:solidFill>
                  <a:srgbClr val="002060"/>
                </a:solidFill>
              </a:rPr>
              <a:t> in three well-known causal structures.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en-US" dirty="0"/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002060"/>
                </a:solidFill>
              </a:rPr>
              <a:t>Proposed a </a:t>
            </a:r>
            <a:r>
              <a:rPr lang="en-US" dirty="0">
                <a:solidFill>
                  <a:srgbClr val="C00000"/>
                </a:solidFill>
              </a:rPr>
              <a:t>practical method</a:t>
            </a:r>
            <a:r>
              <a:rPr lang="en-US" dirty="0">
                <a:solidFill>
                  <a:srgbClr val="002060"/>
                </a:solidFill>
              </a:rPr>
              <a:t> for learning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67505-8747-0FAE-15A2-3F8F332D98D5}"/>
              </a:ext>
            </a:extLst>
          </p:cNvPr>
          <p:cNvSpPr txBox="1"/>
          <p:nvPr/>
        </p:nvSpPr>
        <p:spPr>
          <a:xfrm>
            <a:off x="3557439" y="5846544"/>
            <a:ext cx="507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System Font Regular"/>
              <a:buChar char="🔗"/>
            </a:pPr>
            <a:r>
              <a:rPr lang="en-US" sz="3600" b="1" u="sng" dirty="0" err="1">
                <a:solidFill>
                  <a:srgbClr val="00B0F0"/>
                </a:solidFill>
              </a:rPr>
              <a:t>bgm</a:t>
            </a:r>
            <a:r>
              <a:rPr lang="en-US" sz="3600" u="sng" dirty="0" err="1">
                <a:solidFill>
                  <a:srgbClr val="00B0F0"/>
                </a:solidFill>
              </a:rPr>
              <a:t>.csail.mit.edu</a:t>
            </a:r>
            <a:endParaRPr lang="en-US" sz="3600" u="sng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8CCFF-EFE5-29FB-3BE3-A9715FF0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10</a:t>
            </a:fld>
            <a:r>
              <a:rPr 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78374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4C1410-FBE8-4DAA-B9F9-584976A96A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Imagining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Doing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Seeing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C4C1410-FBE8-4DAA-B9F9-584976A96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rved Right Arrow 37">
            <a:extLst>
              <a:ext uri="{FF2B5EF4-FFF2-40B4-BE49-F238E27FC236}">
                <a16:creationId xmlns:a16="http://schemas.microsoft.com/office/drawing/2014/main" id="{11B3DEFA-A995-ED33-E93B-2183FF4775DC}"/>
              </a:ext>
            </a:extLst>
          </p:cNvPr>
          <p:cNvSpPr/>
          <p:nvPr/>
        </p:nvSpPr>
        <p:spPr>
          <a:xfrm flipV="1">
            <a:off x="4873752" y="1207008"/>
            <a:ext cx="1980644" cy="5036190"/>
          </a:xfrm>
          <a:prstGeom prst="curvedRightArrow">
            <a:avLst/>
          </a:prstGeom>
          <a:ln w="6350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41795-0BDF-ADC9-4214-C169CD89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Ladder of Causation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B65CDA-8ED5-E6B3-88E1-41686EED6CC6}"/>
              </a:ext>
            </a:extLst>
          </p:cNvPr>
          <p:cNvGrpSpPr/>
          <p:nvPr/>
        </p:nvGrpSpPr>
        <p:grpSpPr>
          <a:xfrm>
            <a:off x="7018988" y="1138976"/>
            <a:ext cx="2963650" cy="5415118"/>
            <a:chOff x="7936385" y="1825627"/>
            <a:chExt cx="2379593" cy="434794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FF8A93-69FE-3984-C820-0D50A1F46BF1}"/>
                </a:ext>
              </a:extLst>
            </p:cNvPr>
            <p:cNvSpPr/>
            <p:nvPr/>
          </p:nvSpPr>
          <p:spPr>
            <a:xfrm>
              <a:off x="8155272" y="5503715"/>
              <a:ext cx="1941815" cy="4507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Associations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1C4525-44C6-BB5F-4255-8F0036527FB9}"/>
                </a:ext>
              </a:extLst>
            </p:cNvPr>
            <p:cNvSpPr/>
            <p:nvPr/>
          </p:nvSpPr>
          <p:spPr>
            <a:xfrm>
              <a:off x="7936385" y="1825627"/>
              <a:ext cx="218889" cy="43479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BAD48B-C9E8-C407-E1AF-137366725965}"/>
                </a:ext>
              </a:extLst>
            </p:cNvPr>
            <p:cNvSpPr/>
            <p:nvPr/>
          </p:nvSpPr>
          <p:spPr>
            <a:xfrm>
              <a:off x="10097089" y="1825627"/>
              <a:ext cx="218889" cy="43479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9171D5-0BCE-8E2C-B1BB-DCAF86F96A24}"/>
                </a:ext>
              </a:extLst>
            </p:cNvPr>
            <p:cNvSpPr/>
            <p:nvPr/>
          </p:nvSpPr>
          <p:spPr>
            <a:xfrm>
              <a:off x="8155271" y="3767054"/>
              <a:ext cx="1941815" cy="4507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Interventions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980902-DCFB-2127-6E3C-0E2623AF8B15}"/>
                </a:ext>
              </a:extLst>
            </p:cNvPr>
            <p:cNvSpPr/>
            <p:nvPr/>
          </p:nvSpPr>
          <p:spPr>
            <a:xfrm>
              <a:off x="8155273" y="2030393"/>
              <a:ext cx="1941815" cy="4507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Counterfactuals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AEDF125-7D83-4CB6-3526-455812931494}"/>
              </a:ext>
            </a:extLst>
          </p:cNvPr>
          <p:cNvSpPr/>
          <p:nvPr/>
        </p:nvSpPr>
        <p:spPr>
          <a:xfrm>
            <a:off x="7168724" y="1406588"/>
            <a:ext cx="272614" cy="5391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4C22F1-7369-730F-9482-502C81195B70}"/>
              </a:ext>
            </a:extLst>
          </p:cNvPr>
          <p:cNvSpPr/>
          <p:nvPr/>
        </p:nvSpPr>
        <p:spPr>
          <a:xfrm>
            <a:off x="9607126" y="1409088"/>
            <a:ext cx="272614" cy="5391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03565D-B575-5352-6580-13C41BA92482}"/>
              </a:ext>
            </a:extLst>
          </p:cNvPr>
          <p:cNvSpPr/>
          <p:nvPr/>
        </p:nvSpPr>
        <p:spPr>
          <a:xfrm>
            <a:off x="9587141" y="3570167"/>
            <a:ext cx="272614" cy="5391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BA284-E864-2634-4A10-7378F3FEA594}"/>
              </a:ext>
            </a:extLst>
          </p:cNvPr>
          <p:cNvSpPr/>
          <p:nvPr/>
        </p:nvSpPr>
        <p:spPr>
          <a:xfrm>
            <a:off x="9573713" y="5730963"/>
            <a:ext cx="272614" cy="5391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B31A20-E3DC-3AF3-9FCC-6330A0D65A2E}"/>
              </a:ext>
            </a:extLst>
          </p:cNvPr>
          <p:cNvSpPr/>
          <p:nvPr/>
        </p:nvSpPr>
        <p:spPr>
          <a:xfrm>
            <a:off x="7172446" y="5734014"/>
            <a:ext cx="272614" cy="5391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ACDF21-F931-1091-21B0-AE28A941D738}"/>
              </a:ext>
            </a:extLst>
          </p:cNvPr>
          <p:cNvSpPr/>
          <p:nvPr/>
        </p:nvSpPr>
        <p:spPr>
          <a:xfrm>
            <a:off x="7145914" y="3565787"/>
            <a:ext cx="272614" cy="5391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07A382-13AE-EC5D-1F9E-2E3B1CD60CFA}"/>
              </a:ext>
            </a:extLst>
          </p:cNvPr>
          <p:cNvSpPr/>
          <p:nvPr/>
        </p:nvSpPr>
        <p:spPr>
          <a:xfrm>
            <a:off x="7390464" y="1441207"/>
            <a:ext cx="2190167" cy="466983"/>
          </a:xfrm>
          <a:prstGeom prst="rect">
            <a:avLst/>
          </a:prstGeom>
          <a:noFill/>
          <a:ln w="38100" cmpd="sng">
            <a:solidFill>
              <a:srgbClr val="FFFF00">
                <a:alpha val="715"/>
              </a:srgbClr>
            </a:solidFill>
            <a:prstDash val="solid"/>
            <a:round/>
          </a:ln>
          <a:effectLst>
            <a:glow rad="50800">
              <a:schemeClr val="accent4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ACF27F-2763-9D12-3877-C5E7D0360A3B}"/>
              </a:ext>
            </a:extLst>
          </p:cNvPr>
          <p:cNvSpPr/>
          <p:nvPr/>
        </p:nvSpPr>
        <p:spPr>
          <a:xfrm>
            <a:off x="7390464" y="3601858"/>
            <a:ext cx="2190167" cy="466983"/>
          </a:xfrm>
          <a:prstGeom prst="rect">
            <a:avLst/>
          </a:prstGeom>
          <a:noFill/>
          <a:ln w="38100" cmpd="sng">
            <a:solidFill>
              <a:srgbClr val="FFFF00">
                <a:alpha val="715"/>
              </a:srgbClr>
            </a:solidFill>
            <a:prstDash val="solid"/>
            <a:round/>
          </a:ln>
          <a:effectLst>
            <a:glow rad="50800">
              <a:schemeClr val="accent4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EF507A-39DB-3A82-ED15-BDED8BE712C4}"/>
              </a:ext>
            </a:extLst>
          </p:cNvPr>
          <p:cNvSpPr/>
          <p:nvPr/>
        </p:nvSpPr>
        <p:spPr>
          <a:xfrm>
            <a:off x="7396368" y="5767034"/>
            <a:ext cx="2190167" cy="466983"/>
          </a:xfrm>
          <a:prstGeom prst="rect">
            <a:avLst/>
          </a:prstGeom>
          <a:noFill/>
          <a:ln w="38100" cmpd="sng">
            <a:solidFill>
              <a:srgbClr val="FFFF00">
                <a:alpha val="715"/>
              </a:srgbClr>
            </a:solidFill>
            <a:prstDash val="solid"/>
            <a:round/>
          </a:ln>
          <a:effectLst>
            <a:glow rad="50800">
              <a:schemeClr val="accent4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A65C79F-FF2A-A079-D61C-37A33C89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1</a:t>
            </a:fld>
            <a:r>
              <a:rPr 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9845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8CA3E1F-5C47-BB65-EAA7-1B9CFFCA4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45" y="2986495"/>
            <a:ext cx="2743200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3731AD-A3C5-AEBF-D9D7-9256E4AAB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377" y="2990038"/>
            <a:ext cx="2743200" cy="2743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595BB6-E19D-0B3F-84CC-43E0A4783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537" y="3908871"/>
            <a:ext cx="2743200" cy="1820544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ED13422-BBF3-AA5E-6869-C1CF54586B2C}"/>
              </a:ext>
            </a:extLst>
          </p:cNvPr>
          <p:cNvSpPr/>
          <p:nvPr/>
        </p:nvSpPr>
        <p:spPr>
          <a:xfrm>
            <a:off x="1581912" y="2020824"/>
            <a:ext cx="3840480" cy="39136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6CA7B-84F0-94AB-D487-2D9F7AC7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Causal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0F4D1-A21C-6A4C-3859-EFF060FE5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Causal DAG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B1680-E548-7C31-DFE6-0B855CD60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Structural Causal Model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6E0495-100B-F102-1E3A-2BD06AA33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6153" y="4624438"/>
            <a:ext cx="1106424" cy="1106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6DAAE9-8E9F-8241-8D70-8E55FEF57A50}"/>
                  </a:ext>
                </a:extLst>
              </p:cNvPr>
              <p:cNvSpPr txBox="1"/>
              <p:nvPr/>
            </p:nvSpPr>
            <p:spPr>
              <a:xfrm>
                <a:off x="7479792" y="3989063"/>
                <a:ext cx="26601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6DAAE9-8E9F-8241-8D70-8E55FEF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792" y="3989063"/>
                <a:ext cx="2660151" cy="646331"/>
              </a:xfrm>
              <a:prstGeom prst="rect">
                <a:avLst/>
              </a:prstGeom>
              <a:blipFill>
                <a:blip r:embed="rId7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9BFED66-441C-E740-FA35-8069B17D6F7B}"/>
              </a:ext>
            </a:extLst>
          </p:cNvPr>
          <p:cNvGrpSpPr/>
          <p:nvPr/>
        </p:nvGrpSpPr>
        <p:grpSpPr>
          <a:xfrm>
            <a:off x="8229600" y="4624438"/>
            <a:ext cx="1773936" cy="934435"/>
            <a:chOff x="8229600" y="4624438"/>
            <a:chExt cx="1773936" cy="9344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4BB855-9137-F72D-B17B-8895BF4FF8E9}"/>
                </a:ext>
              </a:extLst>
            </p:cNvPr>
            <p:cNvSpPr txBox="1"/>
            <p:nvPr/>
          </p:nvSpPr>
          <p:spPr>
            <a:xfrm>
              <a:off x="8229600" y="5158763"/>
              <a:ext cx="1773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Causal Parents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AF212E0-BF8F-AA4C-9E6D-793B11D1C2D6}"/>
                </a:ext>
              </a:extLst>
            </p:cNvPr>
            <p:cNvCxnSpPr/>
            <p:nvPr/>
          </p:nvCxnSpPr>
          <p:spPr>
            <a:xfrm>
              <a:off x="9116568" y="4624438"/>
              <a:ext cx="0" cy="48860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F53836-24CF-35AB-50F9-C25F7BA1ABE7}"/>
              </a:ext>
            </a:extLst>
          </p:cNvPr>
          <p:cNvGrpSpPr/>
          <p:nvPr/>
        </p:nvGrpSpPr>
        <p:grpSpPr>
          <a:xfrm>
            <a:off x="8672354" y="3137505"/>
            <a:ext cx="1947672" cy="907003"/>
            <a:chOff x="8672354" y="3137505"/>
            <a:chExt cx="1947672" cy="9070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3FAC51-54C1-BC8B-9417-FD09AB6D85BE}"/>
                </a:ext>
              </a:extLst>
            </p:cNvPr>
            <p:cNvSpPr txBox="1"/>
            <p:nvPr/>
          </p:nvSpPr>
          <p:spPr>
            <a:xfrm>
              <a:off x="8672354" y="3137505"/>
              <a:ext cx="1947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Exogenous Noise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692F520-6C5B-3F3E-5CEC-9BFF092E631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37046" y="3555903"/>
              <a:ext cx="0" cy="48860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5C97C46-3CC0-6A81-C59E-DD8A7E8D4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9377" y="4624687"/>
            <a:ext cx="2743200" cy="1104728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84EB82B-AD9D-3F5B-DB93-94D7FE136317}"/>
              </a:ext>
            </a:extLst>
          </p:cNvPr>
          <p:cNvSpPr/>
          <p:nvPr/>
        </p:nvSpPr>
        <p:spPr>
          <a:xfrm>
            <a:off x="6889627" y="1952055"/>
            <a:ext cx="3840480" cy="39136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A64904D3-44F3-73E1-DBF6-5D5AE151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2</a:t>
            </a:fld>
            <a:r>
              <a:rPr 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4781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1928-86ED-A15F-384C-253AE705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Bijective Causal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4080D-BF57-B1BB-CE5F-47B1DBEE3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90840"/>
            <a:ext cx="9275056" cy="4494629"/>
          </a:xfrm>
        </p:spPr>
        <p:txBody>
          <a:bodyPr>
            <a:normAutofit/>
          </a:bodyPr>
          <a:lstStyle/>
          <a:p>
            <a:r>
              <a:rPr lang="en-US" sz="2400" dirty="0"/>
              <a:t>Consist of </a:t>
            </a:r>
            <a:r>
              <a:rPr lang="en-US" sz="2400" b="1" dirty="0"/>
              <a:t>Bijective Generation Mechanism (BGM)</a:t>
            </a:r>
          </a:p>
          <a:p>
            <a:endParaRPr lang="en-US" sz="2400" b="0" i="1" dirty="0">
              <a:latin typeface="Cambria Math" panose="02040503050406030204" pitchFamily="18" charset="0"/>
            </a:endParaRPr>
          </a:p>
          <a:p>
            <a:pPr marL="1828800" lvl="4" indent="0">
              <a:buNone/>
            </a:pPr>
            <a:br>
              <a:rPr lang="en-US" sz="1400" dirty="0"/>
            </a:br>
            <a:endParaRPr lang="en-US" sz="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Subsumes several causal models studied in the literature: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Nonlinear Additive Noise models (ANM) </a:t>
            </a:r>
            <a:r>
              <a:rPr lang="en-US" sz="2000" dirty="0">
                <a:latin typeface="American Typewriter" panose="02090604020004020304" pitchFamily="18" charset="77"/>
              </a:rPr>
              <a:t>[Hoyer et. al., </a:t>
            </a:r>
            <a:r>
              <a:rPr lang="en-US" sz="2000" dirty="0" err="1">
                <a:latin typeface="American Typewriter" panose="02090604020004020304" pitchFamily="18" charset="77"/>
              </a:rPr>
              <a:t>NeurIPS</a:t>
            </a:r>
            <a:r>
              <a:rPr lang="en-US" sz="2000" dirty="0">
                <a:latin typeface="American Typewriter" panose="02090604020004020304" pitchFamily="18" charset="77"/>
              </a:rPr>
              <a:t> 2008]</a:t>
            </a:r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Location Scale Noise models (LSNM) </a:t>
            </a:r>
            <a:r>
              <a:rPr lang="en-US" sz="2000" dirty="0">
                <a:latin typeface="American Typewriter" panose="02090604020004020304" pitchFamily="18" charset="77"/>
              </a:rPr>
              <a:t>[</a:t>
            </a:r>
            <a:r>
              <a:rPr lang="en-US" sz="2000" dirty="0" err="1">
                <a:latin typeface="American Typewriter" panose="02090604020004020304" pitchFamily="18" charset="77"/>
              </a:rPr>
              <a:t>Immer</a:t>
            </a:r>
            <a:r>
              <a:rPr lang="en-US" sz="2000" dirty="0">
                <a:latin typeface="American Typewriter" panose="02090604020004020304" pitchFamily="18" charset="77"/>
              </a:rPr>
              <a:t> et. al., ICML 2023]</a:t>
            </a:r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Post Nonlinear Causal Model (PNL) </a:t>
            </a:r>
            <a:r>
              <a:rPr lang="en-US" sz="2000" dirty="0">
                <a:latin typeface="American Typewriter" panose="02090604020004020304" pitchFamily="18" charset="77"/>
              </a:rPr>
              <a:t>[Zhang et. al., UAI 2009]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E6D405A-9506-C60C-D1D8-DCC1C97C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3</a:t>
            </a:fld>
            <a:r>
              <a:rPr lang="en-US" dirty="0"/>
              <a:t>/10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F87528-0F6A-3A83-603B-3A96E20CCAF0}"/>
              </a:ext>
            </a:extLst>
          </p:cNvPr>
          <p:cNvGrpSpPr/>
          <p:nvPr/>
        </p:nvGrpSpPr>
        <p:grpSpPr>
          <a:xfrm>
            <a:off x="2904448" y="2339547"/>
            <a:ext cx="6383103" cy="1894702"/>
            <a:chOff x="2904448" y="2339547"/>
            <a:chExt cx="6383103" cy="189470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0F53A8E-1AD1-C443-F003-236631AE01AA}"/>
                </a:ext>
              </a:extLst>
            </p:cNvPr>
            <p:cNvSpPr/>
            <p:nvPr/>
          </p:nvSpPr>
          <p:spPr>
            <a:xfrm>
              <a:off x="2904448" y="2339547"/>
              <a:ext cx="6383103" cy="1894702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508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7F832D-708D-2119-8C21-3E90581040C8}"/>
                    </a:ext>
                  </a:extLst>
                </p:cNvPr>
                <p:cNvSpPr txBox="1"/>
                <p:nvPr/>
              </p:nvSpPr>
              <p:spPr>
                <a:xfrm>
                  <a:off x="3883528" y="3054853"/>
                  <a:ext cx="4424941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 ⋅</m:t>
                          </m:r>
                        </m:e>
                      </m:d>
                    </m:oMath>
                  </a14:m>
                  <a:r>
                    <a:rPr lang="en-US" sz="3200" dirty="0"/>
                    <a:t> is a bijection.</a:t>
                  </a:r>
                  <a:r>
                    <a:rPr lang="en-US" sz="32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br>
                    <a:rPr lang="en-US" sz="32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r>
                    <a:rPr lang="en-US" sz="3200" dirty="0"/>
                    <a:t>.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27F832D-708D-2119-8C21-3E90581040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528" y="3054853"/>
                  <a:ext cx="4424941" cy="1077218"/>
                </a:xfrm>
                <a:prstGeom prst="rect">
                  <a:avLst/>
                </a:prstGeom>
                <a:blipFill>
                  <a:blip r:embed="rId3"/>
                  <a:stretch>
                    <a:fillRect l="-571" t="-6977" r="-3143" b="-174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279DC9-CF09-5159-B9CA-3484F23386B9}"/>
                </a:ext>
              </a:extLst>
            </p:cNvPr>
            <p:cNvSpPr txBox="1"/>
            <p:nvPr/>
          </p:nvSpPr>
          <p:spPr>
            <a:xfrm>
              <a:off x="4868141" y="2454688"/>
              <a:ext cx="2455716" cy="523220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BGM Definition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7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BBC3-A6F3-F344-52B1-3A8EAA45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 Identifiability of BGMs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F4A046-ED55-33C1-8446-2D8248607E26}"/>
                  </a:ext>
                </a:extLst>
              </p:cNvPr>
              <p:cNvSpPr txBox="1"/>
              <p:nvPr/>
            </p:nvSpPr>
            <p:spPr>
              <a:xfrm>
                <a:off x="1601709" y="4245642"/>
                <a:ext cx="2990242" cy="1230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4400" b="0" dirty="0"/>
              </a:p>
              <a:p>
                <a:pPr algn="ctr"/>
                <a:r>
                  <a:rPr lang="en-US" sz="2800" dirty="0"/>
                  <a:t>Observational Data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F4A046-ED55-33C1-8446-2D8248607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09" y="4245642"/>
                <a:ext cx="2990242" cy="1230017"/>
              </a:xfrm>
              <a:prstGeom prst="rect">
                <a:avLst/>
              </a:prstGeom>
              <a:blipFill>
                <a:blip r:embed="rId3"/>
                <a:stretch>
                  <a:fillRect l="-3814" r="-3390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2B0DD-0B03-7FDD-B223-46CB0B162E33}"/>
                  </a:ext>
                </a:extLst>
              </p:cNvPr>
              <p:cNvSpPr txBox="1"/>
              <p:nvPr/>
            </p:nvSpPr>
            <p:spPr>
              <a:xfrm>
                <a:off x="5859690" y="3579654"/>
                <a:ext cx="1084592" cy="1482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6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6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e>
                      </m:groupCh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C2B0DD-0B03-7FDD-B223-46CB0B162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690" y="3579654"/>
                <a:ext cx="1084592" cy="1482329"/>
              </a:xfrm>
              <a:prstGeom prst="rect">
                <a:avLst/>
              </a:prstGeom>
              <a:blipFill>
                <a:blip r:embed="rId4"/>
                <a:stretch>
                  <a:fillRect l="-45349" t="-3390" b="-5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810ADC-6E75-D824-6ADB-0D2C19D4F0D8}"/>
                  </a:ext>
                </a:extLst>
              </p:cNvPr>
              <p:cNvSpPr txBox="1"/>
              <p:nvPr/>
            </p:nvSpPr>
            <p:spPr>
              <a:xfrm>
                <a:off x="8382597" y="3853860"/>
                <a:ext cx="144059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(⋅,⋅)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810ADC-6E75-D824-6ADB-0D2C19D4F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597" y="3853860"/>
                <a:ext cx="1440599" cy="769441"/>
              </a:xfrm>
              <a:prstGeom prst="rect">
                <a:avLst/>
              </a:prstGeom>
              <a:blipFill>
                <a:blip r:embed="rId5"/>
                <a:stretch>
                  <a:fillRect l="-10526" r="-1052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98814-1FD0-992A-9108-92EA40B6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4</a:t>
            </a:fld>
            <a:r>
              <a:rPr lang="en-US" dirty="0"/>
              <a:t>/10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7F77D-89C5-7EBB-B198-DE6D0E06C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227" y="2272081"/>
            <a:ext cx="2743200" cy="18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1F39-8F24-AB6C-6CC1-856433FE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Identifiability Theorem: </a:t>
            </a:r>
            <a:br>
              <a:rPr lang="en-US" dirty="0"/>
            </a:br>
            <a:r>
              <a:rPr lang="en-US" dirty="0"/>
              <a:t>The Backdoor Criterion (BC)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DC2605-B286-69F7-482A-D01DC5E52878}"/>
              </a:ext>
            </a:extLst>
          </p:cNvPr>
          <p:cNvSpPr txBox="1">
            <a:spLocks/>
          </p:cNvSpPr>
          <p:nvPr/>
        </p:nvSpPr>
        <p:spPr>
          <a:xfrm>
            <a:off x="8794337" y="2336694"/>
            <a:ext cx="1769523" cy="5309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FE7C9-78FB-FC0B-09DA-E505F141A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416" y="3926842"/>
            <a:ext cx="2743200" cy="182054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1D43F-8270-8801-85CB-90223013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5</a:t>
            </a:fld>
            <a:r>
              <a:rPr lang="en-US" dirty="0"/>
              <a:t>/10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870AC9-2A0D-F27D-6CEB-7155F31F3FF0}"/>
                  </a:ext>
                </a:extLst>
              </p:cNvPr>
              <p:cNvSpPr txBox="1"/>
              <p:nvPr/>
            </p:nvSpPr>
            <p:spPr>
              <a:xfrm>
                <a:off x="8789416" y="2267444"/>
                <a:ext cx="313303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endParaRPr lang="en-US" sz="3600" dirty="0"/>
              </a:p>
              <a:p>
                <a:pPr marL="571500" indent="-5715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⫫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870AC9-2A0D-F27D-6CEB-7155F31F3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416" y="2267444"/>
                <a:ext cx="3133037" cy="1200329"/>
              </a:xfrm>
              <a:prstGeom prst="rect">
                <a:avLst/>
              </a:prstGeom>
              <a:blipFill>
                <a:blip r:embed="rId4"/>
                <a:stretch>
                  <a:fillRect l="-5263" t="-6250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20F1FF-1DCB-7F85-354A-CDCBD797C0BB}"/>
              </a:ext>
            </a:extLst>
          </p:cNvPr>
          <p:cNvCxnSpPr>
            <a:cxnSpLocks/>
          </p:cNvCxnSpPr>
          <p:nvPr/>
        </p:nvCxnSpPr>
        <p:spPr>
          <a:xfrm rot="300000" flipH="1">
            <a:off x="9934575" y="3033912"/>
            <a:ext cx="228600" cy="1950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4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BC4ED-21B3-7927-F6F8-887EB0FC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416" y="2998008"/>
            <a:ext cx="2743200" cy="2749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81F39-8F24-AB6C-6CC1-856433FE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Identifiability Theorem: </a:t>
            </a:r>
            <a:br>
              <a:rPr lang="en-US" dirty="0"/>
            </a:br>
            <a:r>
              <a:rPr lang="en-US" dirty="0"/>
              <a:t>The Backdoor Criterion (BC)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BDC2605-B286-69F7-482A-D01DC5E528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94337" y="2336694"/>
                <a:ext cx="1769523" cy="53091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endParaRPr lang="en-US" b="1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BDC2605-B286-69F7-482A-D01DC5E52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337" y="2336694"/>
                <a:ext cx="1769523" cy="530915"/>
              </a:xfrm>
              <a:prstGeom prst="rect">
                <a:avLst/>
              </a:prstGeom>
              <a:blipFill>
                <a:blip r:embed="rId4"/>
                <a:stretch>
                  <a:fillRect l="-5714" t="-1395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CA47013-4E25-F0DC-1356-D5C2EFB16C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6032" y="2630557"/>
                <a:ext cx="7900087" cy="902008"/>
              </a:xfrm>
              <a:prstGeom prst="rect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6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600" dirty="0"/>
                  <a:t>X and Z can be discrete or continuous.</a:t>
                </a:r>
              </a:p>
              <a:p>
                <a:pPr>
                  <a:buClr>
                    <a:schemeClr val="tx1"/>
                  </a:buClr>
                </a:pPr>
                <a:endParaRPr lang="en-US" sz="2600" dirty="0"/>
              </a:p>
              <a:p>
                <a:pPr>
                  <a:buClr>
                    <a:schemeClr val="tx1"/>
                  </a:buClr>
                </a:pPr>
                <a:endParaRPr lang="en-US" sz="2600" dirty="0"/>
              </a:p>
              <a:p>
                <a:pPr>
                  <a:buClr>
                    <a:schemeClr val="tx1"/>
                  </a:buClr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CA47013-4E25-F0DC-1356-D5C2EFB16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2" y="2630557"/>
                <a:ext cx="7900087" cy="902008"/>
              </a:xfrm>
              <a:prstGeom prst="rect">
                <a:avLst/>
              </a:prstGeom>
              <a:blipFill>
                <a:blip r:embed="rId5"/>
                <a:stretch>
                  <a:fillRect l="-1120" t="-8219" b="-20548"/>
                </a:stretch>
              </a:blip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E586302-6211-5B15-526E-CF60CBEF41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6032" y="3714370"/>
                <a:ext cx="7900087" cy="250519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Identifiable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if: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 ⋅</m:t>
                                    </m:r>
                                  </m:e>
                                </m:d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 ⋅</m:t>
                                    </m:r>
                                  </m:e>
                                </m:d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/>
                  <a:t> exist.</a:t>
                </a:r>
                <a:endParaRPr lang="en-US" b="1" dirty="0"/>
              </a:p>
              <a:p>
                <a:r>
                  <a:rPr lang="en-US" b="1" dirty="0"/>
                  <a:t>(Variability)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distinct.</a:t>
                </a:r>
              </a:p>
              <a:p>
                <a:pPr lvl="1">
                  <a:buFont typeface="System Font Regular"/>
                  <a:buChar char="❗️"/>
                </a:pPr>
                <a:r>
                  <a:rPr lang="en-US" dirty="0">
                    <a:solidFill>
                      <a:srgbClr val="E10000"/>
                    </a:solidFill>
                  </a:rPr>
                  <a:t>Please see the paper for precise definition of this condition.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E586302-6211-5B15-526E-CF60CBEF4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2" y="3714370"/>
                <a:ext cx="7900087" cy="2505198"/>
              </a:xfrm>
              <a:prstGeom prst="rect">
                <a:avLst/>
              </a:prstGeom>
              <a:blipFill>
                <a:blip r:embed="rId6"/>
                <a:stretch>
                  <a:fillRect l="-1440" t="-3000" r="-800"/>
                </a:stretch>
              </a:blipFill>
              <a:ln w="254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1D43F-8270-8801-85CB-90223013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6</a:t>
            </a:fld>
            <a:r>
              <a:rPr lang="en-US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234278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7FB1-079B-F759-50B4-C4678A29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Identifiability Theorems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C6B68-E9ED-ED6D-A9AE-6EA403B7B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Markovian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4975F-E776-2F69-CB90-0877D3360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5A573-BBC3-F81C-6C32-95D722299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Instrumental Variable (IV)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80238-CD42-359B-25A7-10CC1D5B768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328D8-74E6-775E-9F39-44DD7D0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7</a:t>
            </a:fld>
            <a:r>
              <a:rPr lang="en-US"/>
              <a:t>/10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CCB85-439F-CC6D-ABDD-A32D68A9D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088" y="3821113"/>
            <a:ext cx="2743200" cy="1104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F75056-E427-EB84-F10A-E821D3DEF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94" y="297576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DDAD-C30F-F908-FFFE-BF0D278B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Algorithm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33422D-9DA6-F36C-54B5-FBFE1353A8C9}"/>
              </a:ext>
            </a:extLst>
          </p:cNvPr>
          <p:cNvGrpSpPr/>
          <p:nvPr/>
        </p:nvGrpSpPr>
        <p:grpSpPr>
          <a:xfrm>
            <a:off x="2472679" y="2302762"/>
            <a:ext cx="7246642" cy="3552528"/>
            <a:chOff x="294640" y="3108960"/>
            <a:chExt cx="5720080" cy="28041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E17098D-AEAF-A305-D400-D1E79F42E7FE}"/>
                </a:ext>
              </a:extLst>
            </p:cNvPr>
            <p:cNvGrpSpPr/>
            <p:nvPr/>
          </p:nvGrpSpPr>
          <p:grpSpPr>
            <a:xfrm>
              <a:off x="294640" y="3108960"/>
              <a:ext cx="5720080" cy="2804160"/>
              <a:chOff x="294640" y="3108960"/>
              <a:chExt cx="5720080" cy="280416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A6D2779-FE0E-8FE5-3EA4-8744B1B47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401" y="3343230"/>
                <a:ext cx="5461000" cy="2326631"/>
              </a:xfrm>
              <a:prstGeom prst="rect">
                <a:avLst/>
              </a:prstGeom>
            </p:spPr>
          </p:pic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8CE17DB-4C62-5638-CC2E-ABD7B9D0A5BA}"/>
                  </a:ext>
                </a:extLst>
              </p:cNvPr>
              <p:cNvSpPr/>
              <p:nvPr/>
            </p:nvSpPr>
            <p:spPr>
              <a:xfrm>
                <a:off x="294640" y="3108960"/>
                <a:ext cx="5720080" cy="2804160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1A5DD6-ABCD-F43C-D3DD-47B428EDDC6A}"/>
                </a:ext>
              </a:extLst>
            </p:cNvPr>
            <p:cNvSpPr txBox="1"/>
            <p:nvPr/>
          </p:nvSpPr>
          <p:spPr>
            <a:xfrm>
              <a:off x="5279525" y="3429000"/>
              <a:ext cx="430864" cy="36933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BC</a:t>
              </a:r>
            </a:p>
          </p:txBody>
        </p: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B742BD9-D3F9-A6D1-3D7D-08D53AF5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6A4-B204-EE45-8779-77FEC0F205D1}" type="slidenum">
              <a:rPr lang="en-US" smtClean="0"/>
              <a:t>8</a:t>
            </a:fld>
            <a:r>
              <a:rPr lang="en-US" dirty="0"/>
              <a:t>/10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663AB5-D632-AF4C-8792-12E7C51D8C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424" y="2739962"/>
            <a:ext cx="3593592" cy="2806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3403A525-4E42-6415-E52C-3906883E8D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401" y="2436085"/>
                <a:ext cx="1769523" cy="53091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endParaRPr lang="en-US" b="1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3403A525-4E42-6415-E52C-3906883E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1" y="2436085"/>
                <a:ext cx="1769523" cy="530915"/>
              </a:xfrm>
              <a:prstGeom prst="rect">
                <a:avLst/>
              </a:prstGeom>
              <a:blipFill>
                <a:blip r:embed="rId7"/>
                <a:stretch>
                  <a:fillRect l="-6429" t="-166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C6AC4BF-4E6E-BF88-C6A3-BF1AB43A9303}"/>
              </a:ext>
            </a:extLst>
          </p:cNvPr>
          <p:cNvGrpSpPr/>
          <p:nvPr/>
        </p:nvGrpSpPr>
        <p:grpSpPr>
          <a:xfrm>
            <a:off x="5945765" y="5706382"/>
            <a:ext cx="3773556" cy="797445"/>
            <a:chOff x="2588217" y="6081253"/>
            <a:chExt cx="3773556" cy="7974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3D3B0F-1AAF-CBCD-597C-D842E5911949}"/>
                </a:ext>
              </a:extLst>
            </p:cNvPr>
            <p:cNvSpPr txBox="1"/>
            <p:nvPr/>
          </p:nvSpPr>
          <p:spPr>
            <a:xfrm>
              <a:off x="2588217" y="6478588"/>
              <a:ext cx="3773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Conditional Generative Model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4C27420-5DBF-BD1C-4915-A7C74E58B832}"/>
                </a:ext>
              </a:extLst>
            </p:cNvPr>
            <p:cNvCxnSpPr/>
            <p:nvPr/>
          </p:nvCxnSpPr>
          <p:spPr>
            <a:xfrm>
              <a:off x="4474995" y="6081253"/>
              <a:ext cx="0" cy="48860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81919B1-B24D-B504-E0B7-AD873FE5BCC0}"/>
              </a:ext>
            </a:extLst>
          </p:cNvPr>
          <p:cNvSpPr/>
          <p:nvPr/>
        </p:nvSpPr>
        <p:spPr>
          <a:xfrm>
            <a:off x="4369777" y="3842238"/>
            <a:ext cx="483577" cy="4747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A99298-24ED-B24E-FFD1-EEF89C34026C}"/>
              </a:ext>
            </a:extLst>
          </p:cNvPr>
          <p:cNvSpPr/>
          <p:nvPr/>
        </p:nvSpPr>
        <p:spPr>
          <a:xfrm>
            <a:off x="2597256" y="2659670"/>
            <a:ext cx="611936" cy="53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8AE5A-9979-8A0E-F496-516E469667FA}"/>
              </a:ext>
            </a:extLst>
          </p:cNvPr>
          <p:cNvSpPr/>
          <p:nvPr/>
        </p:nvSpPr>
        <p:spPr>
          <a:xfrm>
            <a:off x="2600188" y="4939807"/>
            <a:ext cx="611936" cy="53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25" grpId="2"/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7182</TotalTime>
  <Words>331</Words>
  <Application>Microsoft Macintosh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American Typewriter</vt:lpstr>
      <vt:lpstr>Arial</vt:lpstr>
      <vt:lpstr>Calibri</vt:lpstr>
      <vt:lpstr>Calibri Light</vt:lpstr>
      <vt:lpstr>Cambria Math</vt:lpstr>
      <vt:lpstr>NimbusRomNo9L</vt:lpstr>
      <vt:lpstr>System Font Regular</vt:lpstr>
      <vt:lpstr>Wingdings</vt:lpstr>
      <vt:lpstr>Office Theme</vt:lpstr>
      <vt:lpstr>Counterfactual Identifiability of Bijective Causal Models</vt:lpstr>
      <vt:lpstr>Ladder of Causation</vt:lpstr>
      <vt:lpstr>Background: Causal Models</vt:lpstr>
      <vt:lpstr>Bijective Causal Models</vt:lpstr>
      <vt:lpstr>Counterfactual Identifiability of BGMs</vt:lpstr>
      <vt:lpstr>Identifiability Theorem:  The Backdoor Criterion (BC)</vt:lpstr>
      <vt:lpstr>Identifiability Theorem:  The Backdoor Criterion (BC)</vt:lpstr>
      <vt:lpstr>Other Identifiability Theorems</vt:lpstr>
      <vt:lpstr>Practical Algorithm</vt:lpstr>
      <vt:lpstr>Video Streaming Simulation </vt:lpstr>
      <vt:lpstr>Contributions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Counterfactual Identifiability of Bijective Causal Models</dc:title>
  <dc:creator>Arash Nasr-Esfahany</dc:creator>
  <cp:lastModifiedBy>Arash Nasr-Esfahany</cp:lastModifiedBy>
  <cp:revision>165</cp:revision>
  <dcterms:created xsi:type="dcterms:W3CDTF">2023-06-19T22:35:40Z</dcterms:created>
  <dcterms:modified xsi:type="dcterms:W3CDTF">2023-07-01T12:11:54Z</dcterms:modified>
</cp:coreProperties>
</file>